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6A1"/>
    <a:srgbClr val="47869C"/>
    <a:srgbClr val="6F7D1C"/>
    <a:srgbClr val="FCE148"/>
    <a:srgbClr val="D26C2C"/>
    <a:srgbClr val="952325"/>
    <a:srgbClr val="CC0000"/>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8" autoAdjust="0"/>
    <p:restoredTop sz="94660"/>
  </p:normalViewPr>
  <p:slideViewPr>
    <p:cSldViewPr snapToGrid="0" showGuides="1">
      <p:cViewPr varScale="1">
        <p:scale>
          <a:sx n="26" d="100"/>
          <a:sy n="26" d="100"/>
        </p:scale>
        <p:origin x="504" y="15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a:prstGeom prst="rect">
            <a:avLst/>
          </a:prstGeo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a:prstGeom prst="rect">
            <a:avLst/>
          </a:prstGeo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129559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8833339"/>
            <a:ext cx="37856160" cy="2088642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46105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1884089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017520" y="8833339"/>
            <a:ext cx="37856160" cy="208864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265127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792566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319346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17234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3577875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57595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76009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5/5/2022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217047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title="Decoravtive Background"/>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28134"/>
            <a:ext cx="43891201" cy="6583680"/>
          </a:xfrm>
          <a:prstGeom prst="rect">
            <a:avLst/>
          </a:prstGeom>
        </p:spPr>
      </p:pic>
      <p:grpSp>
        <p:nvGrpSpPr>
          <p:cNvPr id="36" name="Group 35" title="Decorative Dashed Line"/>
          <p:cNvGrpSpPr/>
          <p:nvPr userDrawn="1"/>
        </p:nvGrpSpPr>
        <p:grpSpPr>
          <a:xfrm>
            <a:off x="762048" y="6554038"/>
            <a:ext cx="43129152" cy="6976"/>
            <a:chOff x="762048" y="6604838"/>
            <a:chExt cx="43129152" cy="6976"/>
          </a:xfrm>
        </p:grpSpPr>
        <p:cxnSp>
          <p:nvCxnSpPr>
            <p:cNvPr id="21" name="Straight Connector 20"/>
            <p:cNvCxnSpPr/>
            <p:nvPr userDrawn="1"/>
          </p:nvCxnSpPr>
          <p:spPr>
            <a:xfrm>
              <a:off x="16638688" y="6611814"/>
              <a:ext cx="27252512" cy="0"/>
            </a:xfrm>
            <a:prstGeom prst="line">
              <a:avLst/>
            </a:prstGeom>
            <a:ln w="254000" cap="flat" cmpd="sng">
              <a:solidFill>
                <a:srgbClr val="952325"/>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userDrawn="1"/>
          </p:nvGrpSpPr>
          <p:grpSpPr>
            <a:xfrm>
              <a:off x="762048" y="6604838"/>
              <a:ext cx="15375979" cy="6976"/>
              <a:chOff x="762048" y="6604838"/>
              <a:chExt cx="15375979" cy="6976"/>
            </a:xfrm>
          </p:grpSpPr>
          <p:cxnSp>
            <p:nvCxnSpPr>
              <p:cNvPr id="28" name="Straight Connector 27"/>
              <p:cNvCxnSpPr/>
              <p:nvPr userDrawn="1"/>
            </p:nvCxnSpPr>
            <p:spPr>
              <a:xfrm>
                <a:off x="8399029" y="6611814"/>
                <a:ext cx="7738998" cy="0"/>
              </a:xfrm>
              <a:prstGeom prst="line">
                <a:avLst/>
              </a:prstGeom>
              <a:ln w="254000" cap="flat" cmpd="sng">
                <a:solidFill>
                  <a:srgbClr val="952325"/>
                </a:solidFill>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1267460" y="6611814"/>
                <a:ext cx="7738998" cy="0"/>
              </a:xfrm>
              <a:prstGeom prst="line">
                <a:avLst/>
              </a:prstGeom>
              <a:ln w="254000" cap="flat" cmpd="sng">
                <a:solidFill>
                  <a:srgbClr val="952325"/>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762048" y="6604838"/>
                <a:ext cx="918227" cy="0"/>
              </a:xfrm>
              <a:prstGeom prst="line">
                <a:avLst/>
              </a:prstGeom>
              <a:ln w="254000" cap="flat" cmpd="sng">
                <a:solidFill>
                  <a:srgbClr val="952325"/>
                </a:solidFill>
                <a:prstDash val="sysDot"/>
              </a:ln>
            </p:spPr>
            <p:style>
              <a:lnRef idx="1">
                <a:schemeClr val="accent1"/>
              </a:lnRef>
              <a:fillRef idx="0">
                <a:schemeClr val="accent1"/>
              </a:fillRef>
              <a:effectRef idx="0">
                <a:schemeClr val="accent1"/>
              </a:effectRef>
              <a:fontRef idx="minor">
                <a:schemeClr val="tx1"/>
              </a:fontRef>
            </p:style>
          </p:cxnSp>
        </p:grpSp>
      </p:grpSp>
      <p:pic>
        <p:nvPicPr>
          <p:cNvPr id="11" name="Picture 10" title="NC State University">
            <a:extLst>
              <a:ext uri="{FF2B5EF4-FFF2-40B4-BE49-F238E27FC236}">
                <a16:creationId xmlns:a16="http://schemas.microsoft.com/office/drawing/2014/main" id="{4CAB6C56-F871-0387-B68A-08A2E0B0EC3C}"/>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006639" y="1272298"/>
            <a:ext cx="5563699" cy="2678818"/>
          </a:xfrm>
          <a:prstGeom prst="rect">
            <a:avLst/>
          </a:prstGeom>
        </p:spPr>
      </p:pic>
      <p:pic>
        <p:nvPicPr>
          <p:cNvPr id="13" name="Picture 12" descr="NC State Operations Research logo">
            <a:extLst>
              <a:ext uri="{FF2B5EF4-FFF2-40B4-BE49-F238E27FC236}">
                <a16:creationId xmlns:a16="http://schemas.microsoft.com/office/drawing/2014/main" id="{3FCF22D6-7F17-DF5E-9D17-82C146BDC9A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18989" y="4292372"/>
            <a:ext cx="7738998" cy="1319702"/>
          </a:xfrm>
          <a:prstGeom prst="rect">
            <a:avLst/>
          </a:prstGeom>
        </p:spPr>
      </p:pic>
    </p:spTree>
    <p:extLst>
      <p:ext uri="{BB962C8B-B14F-4D97-AF65-F5344CB8AC3E}">
        <p14:creationId xmlns:p14="http://schemas.microsoft.com/office/powerpoint/2010/main" val="2149080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title="Decorative Dashed Line"/>
          <p:cNvGrpSpPr/>
          <p:nvPr/>
        </p:nvGrpSpPr>
        <p:grpSpPr>
          <a:xfrm>
            <a:off x="762048" y="31014238"/>
            <a:ext cx="43129152" cy="6976"/>
            <a:chOff x="762048" y="6604838"/>
            <a:chExt cx="43129152" cy="6976"/>
          </a:xfrm>
        </p:grpSpPr>
        <p:cxnSp>
          <p:nvCxnSpPr>
            <p:cNvPr id="11" name="Straight Connector 10"/>
            <p:cNvCxnSpPr/>
            <p:nvPr userDrawn="1"/>
          </p:nvCxnSpPr>
          <p:spPr>
            <a:xfrm>
              <a:off x="16638688" y="6611814"/>
              <a:ext cx="27252512" cy="0"/>
            </a:xfrm>
            <a:prstGeom prst="line">
              <a:avLst/>
            </a:prstGeom>
            <a:ln w="254000" cap="flat" cmpd="sng">
              <a:solidFill>
                <a:srgbClr val="952325"/>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userDrawn="1"/>
          </p:nvGrpSpPr>
          <p:grpSpPr>
            <a:xfrm>
              <a:off x="762048" y="6604838"/>
              <a:ext cx="15375979" cy="6976"/>
              <a:chOff x="762048" y="6604838"/>
              <a:chExt cx="15375979" cy="6976"/>
            </a:xfrm>
          </p:grpSpPr>
          <p:cxnSp>
            <p:nvCxnSpPr>
              <p:cNvPr id="13" name="Straight Connector 12"/>
              <p:cNvCxnSpPr/>
              <p:nvPr userDrawn="1"/>
            </p:nvCxnSpPr>
            <p:spPr>
              <a:xfrm>
                <a:off x="8399029" y="6611814"/>
                <a:ext cx="7738998" cy="0"/>
              </a:xfrm>
              <a:prstGeom prst="line">
                <a:avLst/>
              </a:prstGeom>
              <a:ln w="254000" cap="flat" cmpd="sng">
                <a:solidFill>
                  <a:srgbClr val="952325"/>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1267460" y="6611814"/>
                <a:ext cx="7738998" cy="0"/>
              </a:xfrm>
              <a:prstGeom prst="line">
                <a:avLst/>
              </a:prstGeom>
              <a:ln w="254000" cap="flat" cmpd="sng">
                <a:solidFill>
                  <a:srgbClr val="952325"/>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762048" y="6604838"/>
                <a:ext cx="918227" cy="0"/>
              </a:xfrm>
              <a:prstGeom prst="line">
                <a:avLst/>
              </a:prstGeom>
              <a:ln w="254000" cap="flat" cmpd="sng">
                <a:solidFill>
                  <a:srgbClr val="952325"/>
                </a:solidFill>
                <a:prstDash val="sysDot"/>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7502769" y="1185717"/>
            <a:ext cx="29445022" cy="2318864"/>
          </a:xfrm>
        </p:spPr>
        <p:txBody>
          <a:bodyPr/>
          <a:lstStyle/>
          <a:p>
            <a:r>
              <a:rPr lang="en-US" sz="8800" dirty="0">
                <a:solidFill>
                  <a:schemeClr val="bg1"/>
                </a:solidFill>
                <a:latin typeface="Arial" panose="020B0604020202020204" pitchFamily="34" charset="0"/>
                <a:cs typeface="Arial" panose="020B0604020202020204" pitchFamily="34" charset="0"/>
              </a:rPr>
              <a:t>[Poster Title]</a:t>
            </a:r>
          </a:p>
        </p:txBody>
      </p:sp>
      <p:sp>
        <p:nvSpPr>
          <p:cNvPr id="3" name="Subtitle 2"/>
          <p:cNvSpPr>
            <a:spLocks noGrp="1"/>
          </p:cNvSpPr>
          <p:nvPr>
            <p:ph type="subTitle" idx="1"/>
          </p:nvPr>
        </p:nvSpPr>
        <p:spPr>
          <a:xfrm>
            <a:off x="7340321" y="3929893"/>
            <a:ext cx="29769917" cy="1560135"/>
          </a:xfrm>
        </p:spPr>
        <p:txBody>
          <a:bodyPr/>
          <a:lstStyle/>
          <a:p>
            <a:r>
              <a:rPr lang="en-US" sz="4800" dirty="0">
                <a:solidFill>
                  <a:schemeClr val="bg1"/>
                </a:solidFill>
                <a:latin typeface="Arial" panose="020B0604020202020204" pitchFamily="34" charset="0"/>
                <a:cs typeface="Arial" panose="020B0604020202020204" pitchFamily="34" charset="0"/>
              </a:rPr>
              <a:t>[Secondary Information]</a:t>
            </a:r>
          </a:p>
        </p:txBody>
      </p:sp>
      <p:sp>
        <p:nvSpPr>
          <p:cNvPr id="75" name="TextBox 74">
            <a:extLst>
              <a:ext uri="{FF2B5EF4-FFF2-40B4-BE49-F238E27FC236}">
                <a16:creationId xmlns:a16="http://schemas.microsoft.com/office/drawing/2014/main" id="{9EBB64E8-5629-42A2-A78D-7F8EF10E0A1D}"/>
              </a:ext>
            </a:extLst>
          </p:cNvPr>
          <p:cNvSpPr txBox="1"/>
          <p:nvPr/>
        </p:nvSpPr>
        <p:spPr>
          <a:xfrm>
            <a:off x="4112015" y="7561385"/>
            <a:ext cx="11019693" cy="830997"/>
          </a:xfrm>
          <a:prstGeom prst="rect">
            <a:avLst/>
          </a:prstGeom>
          <a:noFill/>
        </p:spPr>
        <p:txBody>
          <a:bodyPr wrap="square" rtlCol="0">
            <a:spAutoFit/>
          </a:bodyPr>
          <a:lstStyle/>
          <a:p>
            <a:pPr algn="ctr"/>
            <a:r>
              <a:rPr lang="en-US" sz="4800" dirty="0">
                <a:solidFill>
                  <a:srgbClr val="CC0000"/>
                </a:solidFill>
                <a:latin typeface="Arial" panose="020B0604020202020204" pitchFamily="34" charset="0"/>
                <a:cs typeface="Arial" panose="020B0604020202020204" pitchFamily="34" charset="0"/>
              </a:rPr>
              <a:t>[HEADING TYPE 1]</a:t>
            </a:r>
          </a:p>
        </p:txBody>
      </p:sp>
      <p:sp>
        <p:nvSpPr>
          <p:cNvPr id="76" name="TextBox 75" title="Heading - Type 2 Background">
            <a:extLst>
              <a:ext uri="{FF2B5EF4-FFF2-40B4-BE49-F238E27FC236}">
                <a16:creationId xmlns:a16="http://schemas.microsoft.com/office/drawing/2014/main" id="{B032D08C-25C6-4B6F-95A3-8925D9239759}"/>
              </a:ext>
            </a:extLst>
          </p:cNvPr>
          <p:cNvSpPr txBox="1"/>
          <p:nvPr/>
        </p:nvSpPr>
        <p:spPr>
          <a:xfrm>
            <a:off x="4639554" y="9294774"/>
            <a:ext cx="9964615" cy="1292662"/>
          </a:xfrm>
          <a:prstGeom prst="rect">
            <a:avLst/>
          </a:prstGeom>
          <a:solidFill>
            <a:srgbClr val="CC0000"/>
          </a:solidFill>
          <a:ln>
            <a:noFill/>
          </a:ln>
        </p:spPr>
        <p:txBody>
          <a:bodyPr wrap="square" lIns="457200" tIns="228600" rIns="457200" bIns="228600" rtlCol="0">
            <a:spAutoFit/>
          </a:bodyPr>
          <a:lstStyle/>
          <a:p>
            <a:pPr algn="ctr"/>
            <a:r>
              <a:rPr lang="en-US" sz="5400" dirty="0">
                <a:solidFill>
                  <a:schemeClr val="bg1"/>
                </a:solidFill>
                <a:latin typeface="Arial" panose="020B0604020202020204" pitchFamily="34" charset="0"/>
                <a:cs typeface="Arial" panose="020B0604020202020204" pitchFamily="34" charset="0"/>
              </a:rPr>
              <a:t>[HEADING TYPE 2]</a:t>
            </a:r>
          </a:p>
        </p:txBody>
      </p:sp>
      <p:sp>
        <p:nvSpPr>
          <p:cNvPr id="77" name="TextBox 76">
            <a:extLst>
              <a:ext uri="{FF2B5EF4-FFF2-40B4-BE49-F238E27FC236}">
                <a16:creationId xmlns:a16="http://schemas.microsoft.com/office/drawing/2014/main" id="{70005F24-2018-467C-944F-ADA15EED463E}"/>
              </a:ext>
            </a:extLst>
          </p:cNvPr>
          <p:cNvSpPr txBox="1"/>
          <p:nvPr/>
        </p:nvSpPr>
        <p:spPr>
          <a:xfrm>
            <a:off x="4112015" y="11489828"/>
            <a:ext cx="11019693" cy="830997"/>
          </a:xfrm>
          <a:prstGeom prst="rect">
            <a:avLst/>
          </a:prstGeom>
          <a:noFill/>
        </p:spPr>
        <p:txBody>
          <a:bodyPr wrap="square" rtlCol="0">
            <a:spAutoFit/>
          </a:bodyPr>
          <a:lstStyle/>
          <a:p>
            <a:pPr algn="ctr"/>
            <a:r>
              <a:rPr lang="en-US" sz="4800" b="1" dirty="0">
                <a:solidFill>
                  <a:srgbClr val="666666"/>
                </a:solidFill>
                <a:latin typeface="Arial Black" panose="020B0A04020102020204" pitchFamily="34" charset="0"/>
                <a:cs typeface="Arial" panose="020B0604020202020204" pitchFamily="34" charset="0"/>
              </a:rPr>
              <a:t>[HEADING TYPE 3]</a:t>
            </a:r>
          </a:p>
        </p:txBody>
      </p:sp>
      <p:sp>
        <p:nvSpPr>
          <p:cNvPr id="78" name="TextBox 77" title="Heading - Type 4 Background">
            <a:extLst>
              <a:ext uri="{FF2B5EF4-FFF2-40B4-BE49-F238E27FC236}">
                <a16:creationId xmlns:a16="http://schemas.microsoft.com/office/drawing/2014/main" id="{B6DAC18E-BBC1-4E99-AB6A-9A3B1738C6DE}"/>
              </a:ext>
            </a:extLst>
          </p:cNvPr>
          <p:cNvSpPr txBox="1"/>
          <p:nvPr/>
        </p:nvSpPr>
        <p:spPr>
          <a:xfrm>
            <a:off x="4639554" y="13223216"/>
            <a:ext cx="9964615" cy="1292662"/>
          </a:xfrm>
          <a:prstGeom prst="rect">
            <a:avLst/>
          </a:prstGeom>
          <a:solidFill>
            <a:srgbClr val="666666"/>
          </a:solidFill>
        </p:spPr>
        <p:txBody>
          <a:bodyPr wrap="square" lIns="457200" tIns="228600" rIns="457200" bIns="228600" rtlCol="0">
            <a:spAutoFit/>
          </a:bodyPr>
          <a:lstStyle/>
          <a:p>
            <a:pPr algn="ctr"/>
            <a:r>
              <a:rPr lang="en-US" sz="5400" b="1" dirty="0">
                <a:solidFill>
                  <a:schemeClr val="bg1"/>
                </a:solidFill>
                <a:latin typeface="Arial Black" panose="020B0A04020102020204" pitchFamily="34" charset="0"/>
                <a:cs typeface="Arial" panose="020B0604020202020204" pitchFamily="34" charset="0"/>
              </a:rPr>
              <a:t>[HEADING TYPE 4]</a:t>
            </a:r>
          </a:p>
        </p:txBody>
      </p:sp>
      <p:sp>
        <p:nvSpPr>
          <p:cNvPr id="79" name="TextBox 78">
            <a:extLst>
              <a:ext uri="{FF2B5EF4-FFF2-40B4-BE49-F238E27FC236}">
                <a16:creationId xmlns:a16="http://schemas.microsoft.com/office/drawing/2014/main" id="{DD15957D-19CA-41B4-9724-CB28106C843C}"/>
              </a:ext>
            </a:extLst>
          </p:cNvPr>
          <p:cNvSpPr txBox="1"/>
          <p:nvPr/>
        </p:nvSpPr>
        <p:spPr>
          <a:xfrm>
            <a:off x="3799367" y="15697200"/>
            <a:ext cx="13712125" cy="5262979"/>
          </a:xfrm>
          <a:prstGeom prst="rect">
            <a:avLst/>
          </a:prstGeom>
          <a:noFill/>
        </p:spPr>
        <p:txBody>
          <a:bodyPr wrap="square" rtlCol="0">
            <a:spAutoFit/>
          </a:bodyPr>
          <a:lstStyle/>
          <a:p>
            <a:pPr>
              <a:spcAft>
                <a:spcPts val="1200"/>
              </a:spcAft>
            </a:pPr>
            <a:r>
              <a:rPr lang="en-US" sz="4000" b="1" dirty="0">
                <a:latin typeface="Arial" panose="020B0604020202020204" pitchFamily="34" charset="0"/>
                <a:cs typeface="Arial" panose="020B0604020202020204" pitchFamily="34" charset="0"/>
              </a:rPr>
              <a:t>RECOMMENDED SANS SERIF FONT: ARIAL</a:t>
            </a:r>
          </a:p>
          <a:p>
            <a:pPr>
              <a:spcAft>
                <a:spcPts val="1200"/>
              </a:spcAft>
            </a:pPr>
            <a:r>
              <a:rPr lang="en-US" sz="32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Avoid using two similar sans serif fonts together because </a:t>
            </a:r>
            <a:r>
              <a:rPr lang="en-US" sz="3200" b="0" i="0" dirty="0">
                <a:solidFill>
                  <a:srgbClr val="202124"/>
                </a:solidFill>
                <a:effectLst/>
                <a:latin typeface="Roboto" panose="02000000000000000000" pitchFamily="2" charset="0"/>
              </a:rPr>
              <a:t>they look almost the same </a:t>
            </a:r>
            <a:r>
              <a:rPr lang="en-US" sz="3200" dirty="0">
                <a:latin typeface="Arial" panose="020B0604020202020204" pitchFamily="34" charset="0"/>
                <a:cs typeface="Arial" panose="020B0604020202020204" pitchFamily="34" charset="0"/>
              </a:rPr>
              <a:t>and cause “visual conflict”</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Use size, font weight and color to create contrast between different text blocks</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80" name="TextBox 79">
            <a:extLst>
              <a:ext uri="{FF2B5EF4-FFF2-40B4-BE49-F238E27FC236}">
                <a16:creationId xmlns:a16="http://schemas.microsoft.com/office/drawing/2014/main" id="{36779656-0C9E-4C43-AECF-483D24A59A04}"/>
              </a:ext>
            </a:extLst>
          </p:cNvPr>
          <p:cNvSpPr txBox="1"/>
          <p:nvPr/>
        </p:nvSpPr>
        <p:spPr>
          <a:xfrm>
            <a:off x="3799366" y="21530877"/>
            <a:ext cx="13712125" cy="6401753"/>
          </a:xfrm>
          <a:prstGeom prst="rect">
            <a:avLst/>
          </a:prstGeom>
          <a:noFill/>
        </p:spPr>
        <p:txBody>
          <a:bodyPr wrap="square" rtlCol="0">
            <a:spAutoFit/>
          </a:bodyPr>
          <a:lstStyle/>
          <a:p>
            <a:pPr>
              <a:spcAft>
                <a:spcPts val="1200"/>
              </a:spcAft>
            </a:pPr>
            <a:r>
              <a:rPr lang="en-US" sz="4000" b="1" dirty="0">
                <a:latin typeface="Georgia" panose="02040502050405020303" pitchFamily="18" charset="0"/>
                <a:cs typeface="Arial" panose="020B0604020202020204" pitchFamily="34" charset="0"/>
              </a:rPr>
              <a:t>RECOMMENDED SERIF FONT: GEORGIA</a:t>
            </a:r>
          </a:p>
          <a:p>
            <a:pPr>
              <a:spcAft>
                <a:spcPts val="1200"/>
              </a:spcAft>
            </a:pPr>
            <a:r>
              <a:rPr lang="en-US" sz="3200" dirty="0">
                <a:latin typeface="Georgia" panose="02040502050405020303" pitchFamily="18" charset="0"/>
                <a:cs typeface="Arial" panose="020B0604020202020204" pitchFamily="34" charset="0"/>
              </a:rPr>
              <a:t>A serif font (has the little squigglies) is best for paragraph or large blocks of text.</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Try and avoid going below 28pt font if you want the viewer to be able to read your poster from 3ft away</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Make sure that to add extra space between blocks of text to visually group them</a:t>
            </a:r>
          </a:p>
          <a:p>
            <a:pPr marL="914400" lvl="1" indent="-457200">
              <a:spcAft>
                <a:spcPts val="1200"/>
              </a:spcAft>
              <a:buFont typeface="Arial" panose="020B0604020202020204" pitchFamily="34" charset="0"/>
              <a:buChar char="•"/>
            </a:pPr>
            <a:r>
              <a:rPr lang="en-US" sz="3200" b="1" dirty="0">
                <a:latin typeface="Georgia" panose="02040502050405020303" pitchFamily="18" charset="0"/>
                <a:cs typeface="Arial" panose="020B0604020202020204" pitchFamily="34" charset="0"/>
              </a:rPr>
              <a:t>ALIGNMENT!</a:t>
            </a:r>
            <a:r>
              <a:rPr lang="en-US" sz="32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81" name="Rectangle 80" title="Wolfpack Red Color Swatch">
            <a:extLst>
              <a:ext uri="{FF2B5EF4-FFF2-40B4-BE49-F238E27FC236}">
                <a16:creationId xmlns:a16="http://schemas.microsoft.com/office/drawing/2014/main" id="{60978CDA-BE03-476A-A3F1-DC64FFF1BF25}"/>
              </a:ext>
            </a:extLst>
          </p:cNvPr>
          <p:cNvSpPr/>
          <p:nvPr/>
        </p:nvSpPr>
        <p:spPr>
          <a:xfrm>
            <a:off x="20020568" y="8456574"/>
            <a:ext cx="2377880" cy="237788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76DB2AF6-575C-44E2-883B-9F6D926DEEB6}"/>
              </a:ext>
            </a:extLst>
          </p:cNvPr>
          <p:cNvSpPr txBox="1"/>
          <p:nvPr/>
        </p:nvSpPr>
        <p:spPr>
          <a:xfrm>
            <a:off x="20020568" y="10907974"/>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Red</a:t>
            </a:r>
          </a:p>
          <a:p>
            <a:r>
              <a:rPr lang="en-US" dirty="0">
                <a:latin typeface="Arial" panose="020B0604020202020204" pitchFamily="34" charset="0"/>
                <a:cs typeface="Arial" panose="020B0604020202020204" pitchFamily="34" charset="0"/>
              </a:rPr>
              <a:t>RGB 204 0 0</a:t>
            </a:r>
          </a:p>
          <a:p>
            <a:r>
              <a:rPr lang="en-US" dirty="0">
                <a:latin typeface="Arial" panose="020B0604020202020204" pitchFamily="34" charset="0"/>
                <a:cs typeface="Arial" panose="020B0604020202020204" pitchFamily="34" charset="0"/>
              </a:rPr>
              <a:t>HEX #CC0000</a:t>
            </a:r>
          </a:p>
        </p:txBody>
      </p:sp>
      <p:sp>
        <p:nvSpPr>
          <p:cNvPr id="83" name="Rectangle 82" title="Wolfpack White Color Swatch">
            <a:extLst>
              <a:ext uri="{FF2B5EF4-FFF2-40B4-BE49-F238E27FC236}">
                <a16:creationId xmlns:a16="http://schemas.microsoft.com/office/drawing/2014/main" id="{8067BFFA-BCBE-477C-A251-8BDB5C94EA08}"/>
              </a:ext>
            </a:extLst>
          </p:cNvPr>
          <p:cNvSpPr/>
          <p:nvPr/>
        </p:nvSpPr>
        <p:spPr>
          <a:xfrm>
            <a:off x="23050423" y="8456574"/>
            <a:ext cx="2377880" cy="2377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F81509A6-92D5-4897-BD23-1E930BDAFA4F}"/>
              </a:ext>
            </a:extLst>
          </p:cNvPr>
          <p:cNvSpPr txBox="1"/>
          <p:nvPr/>
        </p:nvSpPr>
        <p:spPr>
          <a:xfrm>
            <a:off x="23050423" y="10918134"/>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White</a:t>
            </a:r>
          </a:p>
          <a:p>
            <a:r>
              <a:rPr lang="en-US" dirty="0">
                <a:latin typeface="Arial" panose="020B0604020202020204" pitchFamily="34" charset="0"/>
                <a:cs typeface="Arial" panose="020B0604020202020204" pitchFamily="34" charset="0"/>
              </a:rPr>
              <a:t>RGB 255 255 255</a:t>
            </a:r>
          </a:p>
          <a:p>
            <a:r>
              <a:rPr lang="en-US" dirty="0">
                <a:latin typeface="Arial" panose="020B0604020202020204" pitchFamily="34" charset="0"/>
                <a:cs typeface="Arial" panose="020B0604020202020204" pitchFamily="34" charset="0"/>
              </a:rPr>
              <a:t>HEX #FFFFFF</a:t>
            </a:r>
          </a:p>
        </p:txBody>
      </p:sp>
      <p:sp>
        <p:nvSpPr>
          <p:cNvPr id="85" name="Rectangle 84" title="Wolfpack Black Color Swatch">
            <a:extLst>
              <a:ext uri="{FF2B5EF4-FFF2-40B4-BE49-F238E27FC236}">
                <a16:creationId xmlns:a16="http://schemas.microsoft.com/office/drawing/2014/main" id="{D7F2A988-89C6-4FE5-A548-6D6371B68B30}"/>
              </a:ext>
            </a:extLst>
          </p:cNvPr>
          <p:cNvSpPr/>
          <p:nvPr/>
        </p:nvSpPr>
        <p:spPr>
          <a:xfrm>
            <a:off x="26068816" y="8456574"/>
            <a:ext cx="2377880" cy="2377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99B1AB66-8065-4CD6-8908-DB5A0E016B2D}"/>
              </a:ext>
            </a:extLst>
          </p:cNvPr>
          <p:cNvSpPr txBox="1"/>
          <p:nvPr/>
        </p:nvSpPr>
        <p:spPr>
          <a:xfrm>
            <a:off x="26068816" y="10903863"/>
            <a:ext cx="234522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Black</a:t>
            </a:r>
          </a:p>
          <a:p>
            <a:r>
              <a:rPr lang="en-US" dirty="0">
                <a:latin typeface="Arial" panose="020B0604020202020204" pitchFamily="34" charset="0"/>
                <a:cs typeface="Arial" panose="020B0604020202020204" pitchFamily="34" charset="0"/>
              </a:rPr>
              <a:t>RGB 0 0 0</a:t>
            </a:r>
          </a:p>
          <a:p>
            <a:r>
              <a:rPr lang="en-US" dirty="0">
                <a:latin typeface="Arial" panose="020B0604020202020204" pitchFamily="34" charset="0"/>
                <a:cs typeface="Arial" panose="020B0604020202020204" pitchFamily="34" charset="0"/>
              </a:rPr>
              <a:t>HEX #000000</a:t>
            </a:r>
          </a:p>
        </p:txBody>
      </p:sp>
      <p:sp>
        <p:nvSpPr>
          <p:cNvPr id="87" name="Rectangle 86" title="Reynolds Red Color Swatch">
            <a:extLst>
              <a:ext uri="{FF2B5EF4-FFF2-40B4-BE49-F238E27FC236}">
                <a16:creationId xmlns:a16="http://schemas.microsoft.com/office/drawing/2014/main" id="{3235EE43-35E5-4C44-8DD1-FCBF5E600165}"/>
              </a:ext>
            </a:extLst>
          </p:cNvPr>
          <p:cNvSpPr/>
          <p:nvPr/>
        </p:nvSpPr>
        <p:spPr>
          <a:xfrm>
            <a:off x="20020568" y="16313458"/>
            <a:ext cx="2377880" cy="237788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43701FF8-E062-4186-85CE-7BA363813493}"/>
              </a:ext>
            </a:extLst>
          </p:cNvPr>
          <p:cNvSpPr txBox="1"/>
          <p:nvPr/>
        </p:nvSpPr>
        <p:spPr>
          <a:xfrm>
            <a:off x="20020568" y="1876606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Reynolds Red</a:t>
            </a:r>
          </a:p>
          <a:p>
            <a:r>
              <a:rPr lang="en-US" dirty="0">
                <a:latin typeface="Arial" panose="020B0604020202020204" pitchFamily="34" charset="0"/>
                <a:cs typeface="Arial" panose="020B0604020202020204" pitchFamily="34" charset="0"/>
              </a:rPr>
              <a:t>RGB 153 0 0</a:t>
            </a:r>
          </a:p>
          <a:p>
            <a:r>
              <a:rPr lang="en-US" dirty="0">
                <a:latin typeface="Arial" panose="020B0604020202020204" pitchFamily="34" charset="0"/>
                <a:cs typeface="Arial" panose="020B0604020202020204" pitchFamily="34" charset="0"/>
              </a:rPr>
              <a:t>HEX #990000</a:t>
            </a:r>
          </a:p>
        </p:txBody>
      </p:sp>
      <p:sp>
        <p:nvSpPr>
          <p:cNvPr id="89" name="Rectangle 88" title="Pyroman Flame Color Swatch">
            <a:extLst>
              <a:ext uri="{FF2B5EF4-FFF2-40B4-BE49-F238E27FC236}">
                <a16:creationId xmlns:a16="http://schemas.microsoft.com/office/drawing/2014/main" id="{4F6A4A3D-1870-48F0-B0A5-6F4F2F9153AC}"/>
              </a:ext>
            </a:extLst>
          </p:cNvPr>
          <p:cNvSpPr/>
          <p:nvPr/>
        </p:nvSpPr>
        <p:spPr>
          <a:xfrm>
            <a:off x="23050423" y="16313458"/>
            <a:ext cx="2377880" cy="2377880"/>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46D908BA-5B30-4E92-8038-A2BE7678F7D2}"/>
              </a:ext>
            </a:extLst>
          </p:cNvPr>
          <p:cNvSpPr txBox="1"/>
          <p:nvPr/>
        </p:nvSpPr>
        <p:spPr>
          <a:xfrm>
            <a:off x="23050423" y="1877622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Pyroman Flame</a:t>
            </a:r>
          </a:p>
          <a:p>
            <a:r>
              <a:rPr lang="en-US" dirty="0">
                <a:latin typeface="Arial" panose="020B0604020202020204" pitchFamily="34" charset="0"/>
                <a:cs typeface="Arial" panose="020B0604020202020204" pitchFamily="34" charset="0"/>
              </a:rPr>
              <a:t>RGB 209 73 5</a:t>
            </a:r>
          </a:p>
          <a:p>
            <a:r>
              <a:rPr lang="en-US" dirty="0">
                <a:latin typeface="Arial" panose="020B0604020202020204" pitchFamily="34" charset="0"/>
                <a:cs typeface="Arial" panose="020B0604020202020204" pitchFamily="34" charset="0"/>
              </a:rPr>
              <a:t>HEX #D14905</a:t>
            </a:r>
          </a:p>
        </p:txBody>
      </p:sp>
      <p:sp>
        <p:nvSpPr>
          <p:cNvPr id="91" name="Rectangle 90" title="Hunt Yellow Color Swatch">
            <a:extLst>
              <a:ext uri="{FF2B5EF4-FFF2-40B4-BE49-F238E27FC236}">
                <a16:creationId xmlns:a16="http://schemas.microsoft.com/office/drawing/2014/main" id="{DFF12A3E-8951-4153-885F-1DAAEDFFF93F}"/>
              </a:ext>
            </a:extLst>
          </p:cNvPr>
          <p:cNvSpPr/>
          <p:nvPr/>
        </p:nvSpPr>
        <p:spPr>
          <a:xfrm>
            <a:off x="26068816" y="16313458"/>
            <a:ext cx="2377880" cy="2377880"/>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933A49B4-166D-4B5A-A61C-FDB73C862765}"/>
              </a:ext>
            </a:extLst>
          </p:cNvPr>
          <p:cNvSpPr txBox="1"/>
          <p:nvPr/>
        </p:nvSpPr>
        <p:spPr>
          <a:xfrm>
            <a:off x="26068816" y="18775018"/>
            <a:ext cx="2366418"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Hunt Yellow</a:t>
            </a:r>
          </a:p>
          <a:p>
            <a:r>
              <a:rPr lang="en-US" dirty="0">
                <a:latin typeface="Arial" panose="020B0604020202020204" pitchFamily="34" charset="0"/>
                <a:cs typeface="Arial" panose="020B0604020202020204" pitchFamily="34" charset="0"/>
              </a:rPr>
              <a:t>RGB 250 200 0</a:t>
            </a:r>
          </a:p>
          <a:p>
            <a:r>
              <a:rPr lang="en-US" dirty="0">
                <a:latin typeface="Arial" panose="020B0604020202020204" pitchFamily="34" charset="0"/>
                <a:cs typeface="Arial" panose="020B0604020202020204" pitchFamily="34" charset="0"/>
              </a:rPr>
              <a:t>HEX #FAC800</a:t>
            </a:r>
          </a:p>
        </p:txBody>
      </p:sp>
      <p:sp>
        <p:nvSpPr>
          <p:cNvPr id="93" name="Rectangle 92" title="Genomic Green Color Swatch">
            <a:extLst>
              <a:ext uri="{FF2B5EF4-FFF2-40B4-BE49-F238E27FC236}">
                <a16:creationId xmlns:a16="http://schemas.microsoft.com/office/drawing/2014/main" id="{109E9CB1-52B7-492A-BA33-065AEF7A92E2}"/>
              </a:ext>
            </a:extLst>
          </p:cNvPr>
          <p:cNvSpPr/>
          <p:nvPr/>
        </p:nvSpPr>
        <p:spPr>
          <a:xfrm>
            <a:off x="20020568" y="20162537"/>
            <a:ext cx="2377880" cy="2377880"/>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32C60F05-776A-4B31-ABA8-A789571D786D}"/>
              </a:ext>
            </a:extLst>
          </p:cNvPr>
          <p:cNvSpPr txBox="1"/>
          <p:nvPr/>
        </p:nvSpPr>
        <p:spPr>
          <a:xfrm>
            <a:off x="20020568" y="22627000"/>
            <a:ext cx="236315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Genomic Green</a:t>
            </a:r>
          </a:p>
          <a:p>
            <a:r>
              <a:rPr lang="en-US" dirty="0">
                <a:latin typeface="Arial" panose="020B0604020202020204" pitchFamily="34" charset="0"/>
                <a:cs typeface="Arial" panose="020B0604020202020204" pitchFamily="34" charset="0"/>
              </a:rPr>
              <a:t>RGB 111 125 28</a:t>
            </a:r>
          </a:p>
          <a:p>
            <a:r>
              <a:rPr lang="en-US" dirty="0">
                <a:latin typeface="Arial" panose="020B0604020202020204" pitchFamily="34" charset="0"/>
                <a:cs typeface="Arial" panose="020B0604020202020204" pitchFamily="34" charset="0"/>
              </a:rPr>
              <a:t>HEX #6F7D1C</a:t>
            </a:r>
          </a:p>
        </p:txBody>
      </p:sp>
      <p:sp>
        <p:nvSpPr>
          <p:cNvPr id="95" name="Rectangle 94" title="Carmichael Aqua Color Swatch">
            <a:extLst>
              <a:ext uri="{FF2B5EF4-FFF2-40B4-BE49-F238E27FC236}">
                <a16:creationId xmlns:a16="http://schemas.microsoft.com/office/drawing/2014/main" id="{788FDCCE-4A55-4C9B-8639-3A12BF621207}"/>
              </a:ext>
            </a:extLst>
          </p:cNvPr>
          <p:cNvSpPr/>
          <p:nvPr/>
        </p:nvSpPr>
        <p:spPr>
          <a:xfrm>
            <a:off x="23047221" y="20162537"/>
            <a:ext cx="2377880" cy="2377880"/>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a:extLst>
              <a:ext uri="{FF2B5EF4-FFF2-40B4-BE49-F238E27FC236}">
                <a16:creationId xmlns:a16="http://schemas.microsoft.com/office/drawing/2014/main" id="{65E80F3E-5708-4B4F-BB3B-2DB1A3C04F35}"/>
              </a:ext>
            </a:extLst>
          </p:cNvPr>
          <p:cNvSpPr txBox="1"/>
          <p:nvPr/>
        </p:nvSpPr>
        <p:spPr>
          <a:xfrm>
            <a:off x="23047221" y="22624097"/>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Carmichael Aqua</a:t>
            </a:r>
          </a:p>
          <a:p>
            <a:r>
              <a:rPr lang="en-US" dirty="0">
                <a:latin typeface="Arial" panose="020B0604020202020204" pitchFamily="34" charset="0"/>
                <a:cs typeface="Arial" panose="020B0604020202020204" pitchFamily="34" charset="0"/>
              </a:rPr>
              <a:t>RGB 0 132 115</a:t>
            </a:r>
          </a:p>
          <a:p>
            <a:r>
              <a:rPr lang="en-US" dirty="0">
                <a:latin typeface="Arial" panose="020B0604020202020204" pitchFamily="34" charset="0"/>
                <a:cs typeface="Arial" panose="020B0604020202020204" pitchFamily="34" charset="0"/>
              </a:rPr>
              <a:t>HEX #008473</a:t>
            </a:r>
          </a:p>
        </p:txBody>
      </p:sp>
      <p:sp>
        <p:nvSpPr>
          <p:cNvPr id="97" name="Rectangle 96" title="Bio-indigo Color Swatch">
            <a:extLst>
              <a:ext uri="{FF2B5EF4-FFF2-40B4-BE49-F238E27FC236}">
                <a16:creationId xmlns:a16="http://schemas.microsoft.com/office/drawing/2014/main" id="{9CFC4E6F-D6CD-4180-93BB-1BE53CB2C17F}"/>
              </a:ext>
            </a:extLst>
          </p:cNvPr>
          <p:cNvSpPr/>
          <p:nvPr/>
        </p:nvSpPr>
        <p:spPr>
          <a:xfrm>
            <a:off x="29054679" y="20162537"/>
            <a:ext cx="2377880" cy="2377880"/>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94E7391F-AB00-446E-9C1E-5CCF5572D71C}"/>
              </a:ext>
            </a:extLst>
          </p:cNvPr>
          <p:cNvSpPr txBox="1"/>
          <p:nvPr/>
        </p:nvSpPr>
        <p:spPr>
          <a:xfrm>
            <a:off x="29054679" y="2260982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Bio-Indigo</a:t>
            </a:r>
          </a:p>
          <a:p>
            <a:r>
              <a:rPr lang="en-US" dirty="0">
                <a:latin typeface="Arial" panose="020B0604020202020204" pitchFamily="34" charset="0"/>
                <a:cs typeface="Arial" panose="020B0604020202020204" pitchFamily="34" charset="0"/>
              </a:rPr>
              <a:t>RGB 65	86 161</a:t>
            </a:r>
          </a:p>
          <a:p>
            <a:r>
              <a:rPr lang="en-US" dirty="0">
                <a:latin typeface="Arial" panose="020B0604020202020204" pitchFamily="34" charset="0"/>
                <a:cs typeface="Arial" panose="020B0604020202020204" pitchFamily="34" charset="0"/>
              </a:rPr>
              <a:t>HEX #4156A1</a:t>
            </a:r>
          </a:p>
        </p:txBody>
      </p:sp>
      <p:sp>
        <p:nvSpPr>
          <p:cNvPr id="99" name="TextBox 98">
            <a:extLst>
              <a:ext uri="{FF2B5EF4-FFF2-40B4-BE49-F238E27FC236}">
                <a16:creationId xmlns:a16="http://schemas.microsoft.com/office/drawing/2014/main" id="{4F695BFF-7031-4725-B549-78EC76D8F79E}"/>
              </a:ext>
            </a:extLst>
          </p:cNvPr>
          <p:cNvSpPr txBox="1"/>
          <p:nvPr/>
        </p:nvSpPr>
        <p:spPr>
          <a:xfrm>
            <a:off x="26050950" y="2260982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Innovation Blue</a:t>
            </a:r>
          </a:p>
          <a:p>
            <a:r>
              <a:rPr lang="en-US" dirty="0">
                <a:latin typeface="Arial" panose="020B0604020202020204" pitchFamily="34" charset="0"/>
                <a:cs typeface="Arial" panose="020B0604020202020204" pitchFamily="34" charset="0"/>
              </a:rPr>
              <a:t>RGB 66 126 147</a:t>
            </a:r>
          </a:p>
          <a:p>
            <a:r>
              <a:rPr lang="en-US" dirty="0">
                <a:latin typeface="Arial" panose="020B0604020202020204" pitchFamily="34" charset="0"/>
                <a:cs typeface="Arial" panose="020B0604020202020204" pitchFamily="34" charset="0"/>
              </a:rPr>
              <a:t>HEX #427E93</a:t>
            </a:r>
          </a:p>
        </p:txBody>
      </p:sp>
      <p:sp>
        <p:nvSpPr>
          <p:cNvPr id="100" name="Rectangle 99" title="Innovation Blue Color Swatch">
            <a:extLst>
              <a:ext uri="{FF2B5EF4-FFF2-40B4-BE49-F238E27FC236}">
                <a16:creationId xmlns:a16="http://schemas.microsoft.com/office/drawing/2014/main" id="{BCF1B01B-F447-4693-A2F2-BAAABFD8E184}"/>
              </a:ext>
            </a:extLst>
          </p:cNvPr>
          <p:cNvSpPr/>
          <p:nvPr/>
        </p:nvSpPr>
        <p:spPr>
          <a:xfrm>
            <a:off x="26050950" y="20162537"/>
            <a:ext cx="2377880" cy="2377880"/>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title="10% Gray Color Swatch">
            <a:extLst>
              <a:ext uri="{FF2B5EF4-FFF2-40B4-BE49-F238E27FC236}">
                <a16:creationId xmlns:a16="http://schemas.microsoft.com/office/drawing/2014/main" id="{E0F64763-04B3-436A-AC6B-CA9F460DE0B6}"/>
              </a:ext>
            </a:extLst>
          </p:cNvPr>
          <p:cNvSpPr/>
          <p:nvPr/>
        </p:nvSpPr>
        <p:spPr>
          <a:xfrm>
            <a:off x="20020568" y="12385016"/>
            <a:ext cx="2377880" cy="237788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A5C59DC6-8DA2-4C1F-9641-7AD1EC0CE874}"/>
              </a:ext>
            </a:extLst>
          </p:cNvPr>
          <p:cNvSpPr txBox="1"/>
          <p:nvPr/>
        </p:nvSpPr>
        <p:spPr>
          <a:xfrm>
            <a:off x="20020568" y="14850687"/>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10% Gray</a:t>
            </a:r>
          </a:p>
          <a:p>
            <a:r>
              <a:rPr lang="en-US" dirty="0">
                <a:latin typeface="Arial" panose="020B0604020202020204" pitchFamily="34" charset="0"/>
                <a:cs typeface="Arial" panose="020B0604020202020204" pitchFamily="34" charset="0"/>
              </a:rPr>
              <a:t>RGB 242 242 242</a:t>
            </a:r>
          </a:p>
          <a:p>
            <a:r>
              <a:rPr lang="en-US" dirty="0">
                <a:latin typeface="Arial" panose="020B0604020202020204" pitchFamily="34" charset="0"/>
                <a:cs typeface="Arial" panose="020B0604020202020204" pitchFamily="34" charset="0"/>
              </a:rPr>
              <a:t>HEX #F2F2F2</a:t>
            </a:r>
          </a:p>
        </p:txBody>
      </p:sp>
      <p:sp>
        <p:nvSpPr>
          <p:cNvPr id="103" name="Rectangle 102" title="25% Gray Color Swatch">
            <a:extLst>
              <a:ext uri="{FF2B5EF4-FFF2-40B4-BE49-F238E27FC236}">
                <a16:creationId xmlns:a16="http://schemas.microsoft.com/office/drawing/2014/main" id="{DC4C3908-FEC7-4D92-BD3F-B55F57638028}"/>
              </a:ext>
            </a:extLst>
          </p:cNvPr>
          <p:cNvSpPr/>
          <p:nvPr/>
        </p:nvSpPr>
        <p:spPr>
          <a:xfrm>
            <a:off x="23050423" y="12385016"/>
            <a:ext cx="2377880" cy="237788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5CD55CFD-4876-49B4-8F9C-1A46553D4E7D}"/>
              </a:ext>
            </a:extLst>
          </p:cNvPr>
          <p:cNvSpPr txBox="1"/>
          <p:nvPr/>
        </p:nvSpPr>
        <p:spPr>
          <a:xfrm>
            <a:off x="23050423" y="1483472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25% Gray</a:t>
            </a:r>
          </a:p>
          <a:p>
            <a:r>
              <a:rPr lang="en-US" dirty="0">
                <a:latin typeface="Arial" panose="020B0604020202020204" pitchFamily="34" charset="0"/>
                <a:cs typeface="Arial" panose="020B0604020202020204" pitchFamily="34" charset="0"/>
              </a:rPr>
              <a:t>RGB 204 204 204</a:t>
            </a:r>
          </a:p>
          <a:p>
            <a:r>
              <a:rPr lang="en-US" dirty="0">
                <a:latin typeface="Arial" panose="020B0604020202020204" pitchFamily="34" charset="0"/>
                <a:cs typeface="Arial" panose="020B0604020202020204" pitchFamily="34" charset="0"/>
              </a:rPr>
              <a:t>HEX #CCCCCC</a:t>
            </a:r>
          </a:p>
        </p:txBody>
      </p:sp>
      <p:sp>
        <p:nvSpPr>
          <p:cNvPr id="105" name="Rectangle 104" title="60% Gray Color Swatch">
            <a:extLst>
              <a:ext uri="{FF2B5EF4-FFF2-40B4-BE49-F238E27FC236}">
                <a16:creationId xmlns:a16="http://schemas.microsoft.com/office/drawing/2014/main" id="{9B77A281-F803-4174-B5D4-3CA51A801FF5}"/>
              </a:ext>
            </a:extLst>
          </p:cNvPr>
          <p:cNvSpPr/>
          <p:nvPr/>
        </p:nvSpPr>
        <p:spPr>
          <a:xfrm>
            <a:off x="26080278" y="12385016"/>
            <a:ext cx="2377880" cy="237788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23599D2E-DCFC-44D4-A124-85E9A23D4EC4}"/>
              </a:ext>
            </a:extLst>
          </p:cNvPr>
          <p:cNvSpPr txBox="1"/>
          <p:nvPr/>
        </p:nvSpPr>
        <p:spPr>
          <a:xfrm>
            <a:off x="26068816" y="14824562"/>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60% Gray</a:t>
            </a:r>
          </a:p>
          <a:p>
            <a:r>
              <a:rPr lang="en-US" dirty="0">
                <a:latin typeface="Arial" panose="020B0604020202020204" pitchFamily="34" charset="0"/>
                <a:cs typeface="Arial" panose="020B0604020202020204" pitchFamily="34" charset="0"/>
              </a:rPr>
              <a:t>RGB 102 102 102</a:t>
            </a:r>
          </a:p>
          <a:p>
            <a:r>
              <a:rPr lang="en-US" dirty="0">
                <a:latin typeface="Arial" panose="020B0604020202020204" pitchFamily="34" charset="0"/>
                <a:cs typeface="Arial" panose="020B0604020202020204" pitchFamily="34" charset="0"/>
              </a:rPr>
              <a:t>HEX #666666</a:t>
            </a:r>
          </a:p>
        </p:txBody>
      </p:sp>
      <p:sp>
        <p:nvSpPr>
          <p:cNvPr id="107" name="Rectangle 106" title="90% Gray Color Swatch">
            <a:extLst>
              <a:ext uri="{FF2B5EF4-FFF2-40B4-BE49-F238E27FC236}">
                <a16:creationId xmlns:a16="http://schemas.microsoft.com/office/drawing/2014/main" id="{8E3B0F12-E239-42D8-9F57-D5701519CCF3}"/>
              </a:ext>
            </a:extLst>
          </p:cNvPr>
          <p:cNvSpPr/>
          <p:nvPr/>
        </p:nvSpPr>
        <p:spPr>
          <a:xfrm>
            <a:off x="29128063" y="12385016"/>
            <a:ext cx="2377880" cy="237788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6EE9B08E-C05D-4452-9F24-8F3A9688B308}"/>
              </a:ext>
            </a:extLst>
          </p:cNvPr>
          <p:cNvSpPr txBox="1"/>
          <p:nvPr/>
        </p:nvSpPr>
        <p:spPr>
          <a:xfrm>
            <a:off x="29119864" y="14837624"/>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90% Gray</a:t>
            </a:r>
          </a:p>
          <a:p>
            <a:r>
              <a:rPr lang="en-US" dirty="0">
                <a:latin typeface="Arial" panose="020B0604020202020204" pitchFamily="34" charset="0"/>
                <a:cs typeface="Arial" panose="020B0604020202020204" pitchFamily="34" charset="0"/>
              </a:rPr>
              <a:t>RGB 51 51 51</a:t>
            </a:r>
          </a:p>
          <a:p>
            <a:r>
              <a:rPr lang="en-US" dirty="0">
                <a:latin typeface="Arial" panose="020B0604020202020204" pitchFamily="34" charset="0"/>
                <a:cs typeface="Arial" panose="020B0604020202020204" pitchFamily="34" charset="0"/>
              </a:rPr>
              <a:t>HEX #333333</a:t>
            </a:r>
          </a:p>
        </p:txBody>
      </p:sp>
      <p:sp>
        <p:nvSpPr>
          <p:cNvPr id="109" name="Rectangle 108">
            <a:extLst>
              <a:ext uri="{FF2B5EF4-FFF2-40B4-BE49-F238E27FC236}">
                <a16:creationId xmlns:a16="http://schemas.microsoft.com/office/drawing/2014/main" id="{AB298A88-E1C8-4374-BF49-8E9CA917FE1D}"/>
              </a:ext>
            </a:extLst>
          </p:cNvPr>
          <p:cNvSpPr/>
          <p:nvPr/>
        </p:nvSpPr>
        <p:spPr>
          <a:xfrm>
            <a:off x="20020569" y="24947561"/>
            <a:ext cx="11411990" cy="50707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0" name="TextBox 109">
            <a:extLst>
              <a:ext uri="{FF2B5EF4-FFF2-40B4-BE49-F238E27FC236}">
                <a16:creationId xmlns:a16="http://schemas.microsoft.com/office/drawing/2014/main" id="{6997670F-FB94-4F93-BD7B-046CCC1543F6}"/>
              </a:ext>
            </a:extLst>
          </p:cNvPr>
          <p:cNvSpPr txBox="1"/>
          <p:nvPr/>
        </p:nvSpPr>
        <p:spPr>
          <a:xfrm>
            <a:off x="21084987" y="25644337"/>
            <a:ext cx="9628095" cy="1569660"/>
          </a:xfrm>
          <a:prstGeom prst="rect">
            <a:avLst/>
          </a:prstGeom>
          <a:noFill/>
        </p:spPr>
        <p:txBody>
          <a:bodyPr wrap="square" rtlCol="0">
            <a:spAutoFit/>
          </a:bodyPr>
          <a:lstStyle/>
          <a:p>
            <a:r>
              <a:rPr lang="en-US" sz="3200" dirty="0">
                <a:latin typeface="Georgia" panose="02040502050405020303" pitchFamily="18" charset="0"/>
              </a:rPr>
              <a:t>Avoid putting a thin black-lined box around text blocks and diagrams because it unnecessarily clutters up the poster and makes it look “crowded”.</a:t>
            </a:r>
          </a:p>
        </p:txBody>
      </p:sp>
      <p:sp>
        <p:nvSpPr>
          <p:cNvPr id="111" name="TextBox 110">
            <a:extLst>
              <a:ext uri="{FF2B5EF4-FFF2-40B4-BE49-F238E27FC236}">
                <a16:creationId xmlns:a16="http://schemas.microsoft.com/office/drawing/2014/main" id="{AB45C605-4D65-45A1-873D-B9E9AAE8A6C0}"/>
              </a:ext>
            </a:extLst>
          </p:cNvPr>
          <p:cNvSpPr txBox="1"/>
          <p:nvPr/>
        </p:nvSpPr>
        <p:spPr>
          <a:xfrm>
            <a:off x="20237823" y="27846756"/>
            <a:ext cx="11268120" cy="2062103"/>
          </a:xfrm>
          <a:prstGeom prst="rect">
            <a:avLst/>
          </a:prstGeom>
          <a:noFill/>
        </p:spPr>
        <p:txBody>
          <a:bodyPr wrap="square" rtlCol="0">
            <a:spAutoFit/>
          </a:bodyPr>
          <a:lstStyle/>
          <a:p>
            <a:r>
              <a:rPr lang="en-US" sz="3200" b="1" dirty="0">
                <a:latin typeface="Georgia" panose="02040502050405020303" pitchFamily="18" charset="0"/>
              </a:rPr>
              <a:t>MARGINS, MARGINS, MARGINS! </a:t>
            </a:r>
            <a:r>
              <a:rPr lang="en-US" sz="32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112" name="TextBox 111">
            <a:extLst>
              <a:ext uri="{FF2B5EF4-FFF2-40B4-BE49-F238E27FC236}">
                <a16:creationId xmlns:a16="http://schemas.microsoft.com/office/drawing/2014/main" id="{897F87C2-BC1D-434C-8700-97AE372ACDDD}"/>
              </a:ext>
            </a:extLst>
          </p:cNvPr>
          <p:cNvSpPr txBox="1"/>
          <p:nvPr/>
        </p:nvSpPr>
        <p:spPr>
          <a:xfrm>
            <a:off x="32809813" y="15693951"/>
            <a:ext cx="9719515" cy="4031873"/>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HAVING TROUBLE?</a:t>
            </a:r>
          </a:p>
          <a:p>
            <a:r>
              <a:rPr lang="en-US" sz="3200" dirty="0">
                <a:latin typeface="Georgia" panose="02040502050405020303" pitchFamily="18" charset="0"/>
              </a:rPr>
              <a:t>The OR creative services team in Room 4158 Fitts-Woolard Hall will gladly help you with the design, layout and printing of your research poster. They also offer a full line of design services like photography, videography, and graphic design for the faculty, staff and students of the OR Department.</a:t>
            </a:r>
          </a:p>
        </p:txBody>
      </p:sp>
    </p:spTree>
    <p:extLst>
      <p:ext uri="{BB962C8B-B14F-4D97-AF65-F5344CB8AC3E}">
        <p14:creationId xmlns:p14="http://schemas.microsoft.com/office/powerpoint/2010/main" val="35823542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TotalTime>
  <Words>476</Words>
  <Application>Microsoft Office PowerPoint</Application>
  <PresentationFormat>Custom</PresentationFormat>
  <Paragraphs>63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Georgia</vt:lpstr>
      <vt:lpstr>Roboto</vt:lpstr>
      <vt:lpstr>Office Theme</vt:lpstr>
      <vt:lpstr>[Poster Title]</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Lasson</dc:creator>
  <cp:lastModifiedBy>Robert R. Lasson</cp:lastModifiedBy>
  <cp:revision>15</cp:revision>
  <dcterms:created xsi:type="dcterms:W3CDTF">2019-04-03T14:18:04Z</dcterms:created>
  <dcterms:modified xsi:type="dcterms:W3CDTF">2022-05-05T15:49:33Z</dcterms:modified>
</cp:coreProperties>
</file>